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337f2c37faf41c5" /><Relationship Type="http://schemas.openxmlformats.org/officeDocument/2006/relationships/extended-properties" Target="/docProps/app.xml" Id="Rae36b473eca04fa1" /><Relationship Type="http://schemas.openxmlformats.org/officeDocument/2006/relationships/officeDocument" Target="/ppt/presentation.xml" Id="R060d71ff2e964c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dd28972db14b1c"/>
  </p:sldMasterIdLst>
  <p:notesMasterIdLst>
    <p:notesMasterId xmlns:r="http://schemas.openxmlformats.org/officeDocument/2006/relationships" r:id="R93bc983cb26d487d"/>
  </p:notesMasterIdLst>
  <p:sldIdLst>
    <p:sldId xmlns:r="http://schemas.openxmlformats.org/officeDocument/2006/relationships" id="256" r:id="R0f4bbc398bf74e66"/>
    <p:sldId xmlns:r="http://schemas.openxmlformats.org/officeDocument/2006/relationships" id="257" r:id="Rb28ef04fd95447f9"/>
    <p:sldId xmlns:r="http://schemas.openxmlformats.org/officeDocument/2006/relationships" id="258" r:id="Rab52fc5994194b44"/>
    <p:sldId xmlns:r="http://schemas.openxmlformats.org/officeDocument/2006/relationships" id="259" r:id="Ra36d21afee604be7"/>
    <p:sldId xmlns:r="http://schemas.openxmlformats.org/officeDocument/2006/relationships" id="260" r:id="R5424f1e6751742f8"/>
    <p:sldId xmlns:r="http://schemas.openxmlformats.org/officeDocument/2006/relationships" id="261" r:id="R2dd3f90114f44ac5"/>
    <p:sldId xmlns:r="http://schemas.openxmlformats.org/officeDocument/2006/relationships" id="262" r:id="Rbc04111b3ab64c75"/>
    <p:sldId xmlns:r="http://schemas.openxmlformats.org/officeDocument/2006/relationships" id="263" r:id="Rff232b1a28764517"/>
    <p:sldId xmlns:r="http://schemas.openxmlformats.org/officeDocument/2006/relationships" id="264" r:id="R8f717912aec043f5"/>
    <p:sldId xmlns:r="http://schemas.openxmlformats.org/officeDocument/2006/relationships" id="265" r:id="R3007d964b5d64b25"/>
    <p:sldId xmlns:r="http://schemas.openxmlformats.org/officeDocument/2006/relationships" id="266" r:id="R1c2e0139fed74a8a"/>
    <p:sldId xmlns:r="http://schemas.openxmlformats.org/officeDocument/2006/relationships" id="267" r:id="Rcc4b1ffb94734f5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03d4e310b9465c" /><Relationship Type="http://schemas.openxmlformats.org/officeDocument/2006/relationships/slideMaster" Target="/ppt/slideMasters/slideMaster1.xml" Id="Rbddd28972db14b1c" /><Relationship Type="http://schemas.openxmlformats.org/officeDocument/2006/relationships/notesMaster" Target="/ppt/notesMasters/notesMaster1.xml" Id="R93bc983cb26d487d" /><Relationship Type="http://schemas.openxmlformats.org/officeDocument/2006/relationships/presProps" Target="/ppt/presProps.xml" Id="Rcbe5aecd38c4492c" /><Relationship Type="http://schemas.openxmlformats.org/officeDocument/2006/relationships/tableStyles" Target="/ppt/tableStyles.xml" Id="R1057e29b6ca44707" /><Relationship Type="http://schemas.openxmlformats.org/officeDocument/2006/relationships/slide" Target="/ppt/slides/slide1.xml" Id="R0f4bbc398bf74e66" /><Relationship Type="http://schemas.openxmlformats.org/officeDocument/2006/relationships/slide" Target="/ppt/slides/slide2.xml" Id="Rb28ef04fd95447f9" /><Relationship Type="http://schemas.openxmlformats.org/officeDocument/2006/relationships/slide" Target="/ppt/slides/slide3.xml" Id="Rab52fc5994194b44" /><Relationship Type="http://schemas.openxmlformats.org/officeDocument/2006/relationships/slide" Target="/ppt/slides/slide4.xml" Id="Ra36d21afee604be7" /><Relationship Type="http://schemas.openxmlformats.org/officeDocument/2006/relationships/slide" Target="/ppt/slides/slide5.xml" Id="R5424f1e6751742f8" /><Relationship Type="http://schemas.openxmlformats.org/officeDocument/2006/relationships/slide" Target="/ppt/slides/slide6.xml" Id="R2dd3f90114f44ac5" /><Relationship Type="http://schemas.openxmlformats.org/officeDocument/2006/relationships/slide" Target="/ppt/slides/slide7.xml" Id="Rbc04111b3ab64c75" /><Relationship Type="http://schemas.openxmlformats.org/officeDocument/2006/relationships/slide" Target="/ppt/slides/slide8.xml" Id="Rff232b1a28764517" /><Relationship Type="http://schemas.openxmlformats.org/officeDocument/2006/relationships/slide" Target="/ppt/slides/slide9.xml" Id="R8f717912aec043f5" /><Relationship Type="http://schemas.openxmlformats.org/officeDocument/2006/relationships/slide" Target="/ppt/slides/slide10.xml" Id="R3007d964b5d64b25" /><Relationship Type="http://schemas.openxmlformats.org/officeDocument/2006/relationships/slide" Target="/ppt/slides/slide11.xml" Id="R1c2e0139fed74a8a" /><Relationship Type="http://schemas.openxmlformats.org/officeDocument/2006/relationships/slide" Target="/ppt/slides/slide12.xml" Id="Rcc4b1ffb94734f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82885aaaa624f6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b983ff0da1b4984" /><Relationship Type="http://schemas.openxmlformats.org/officeDocument/2006/relationships/notesMaster" Target="/ppt/notesMasters/notesMaster1.xml" Id="R91d31771b65a48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cec0a2396b14dbd" /><Relationship Type="http://schemas.openxmlformats.org/officeDocument/2006/relationships/notesMaster" Target="/ppt/notesMasters/notesMaster1.xml" Id="R1618fc2dba1446e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e33beebd7ae447a" /><Relationship Type="http://schemas.openxmlformats.org/officeDocument/2006/relationships/notesMaster" Target="/ppt/notesMasters/notesMaster1.xml" Id="R37847e27bc854f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c5e303f2e2546da" /><Relationship Type="http://schemas.openxmlformats.org/officeDocument/2006/relationships/notesMaster" Target="/ppt/notesMasters/notesMaster1.xml" Id="R3bf2e73ab6b0454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0740eb942744fc" /><Relationship Type="http://schemas.openxmlformats.org/officeDocument/2006/relationships/notesMaster" Target="/ppt/notesMasters/notesMaster1.xml" Id="R96b55c579fc242d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66312ecc78b4346" /><Relationship Type="http://schemas.openxmlformats.org/officeDocument/2006/relationships/notesMaster" Target="/ppt/notesMasters/notesMaster1.xml" Id="R7ec3ed770dda49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9244e9d16d45b1" /><Relationship Type="http://schemas.openxmlformats.org/officeDocument/2006/relationships/notesMaster" Target="/ppt/notesMasters/notesMaster1.xml" Id="Ra669cf885c694a7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c412d0dd2b34fa3" /><Relationship Type="http://schemas.openxmlformats.org/officeDocument/2006/relationships/notesMaster" Target="/ppt/notesMasters/notesMaster1.xml" Id="R9d85b241d6094bd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c52008ec7d24d76" /><Relationship Type="http://schemas.openxmlformats.org/officeDocument/2006/relationships/notesMaster" Target="/ppt/notesMasters/notesMaster1.xml" Id="Rc9408ecbda0749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cd8b6ae7e324267" /><Relationship Type="http://schemas.openxmlformats.org/officeDocument/2006/relationships/notesMaster" Target="/ppt/notesMasters/notesMaster1.xml" Id="R4fa0c3be3c2648f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251dc48bda34c3c" /><Relationship Type="http://schemas.openxmlformats.org/officeDocument/2006/relationships/notesMaster" Target="/ppt/notesMasters/notesMaster1.xml" Id="R6fc0d6e1d1e54bb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dc1eb28a68643bf" /><Relationship Type="http://schemas.openxmlformats.org/officeDocument/2006/relationships/notesMaster" Target="/ppt/notesMasters/notesMaster1.xml" Id="R8a986dad667a470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Рабочий заполняемый шаблон к статье 22. Поля в квадратных скобках намеренные. Перед внешней отправкой замените поля, подтвердите данные и удалите учебные слайды 7–12.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Рабочий заполняемый шаблон к статье 22. Поля в квадратных скобках намеренные. Перед внешней отправкой замените поля, подтвердите данные и удалите учебные слайды 7–12.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Рабочий заполняемый шаблон к статье 22. Поля в квадратных скобках намеренные. Перед внешней отправкой замените поля, подтвердите данные и удалите учебные слайды 7–12.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Рабочий заполняемый шаблон к статье 22. Поля в квадратных скобках намеренные. Перед внешней отправкой замените поля, подтвердите данные и удалите учебные слайды 7–12.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Рабочий заполняемый шаблон к статье 22. Поля в квадратных скобках намеренные. Перед внешней отправкой замените поля, подтвердите данные и удалите учебные слайды 7–12.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Рабочий заполняемый шаблон к статье 22. Поля в квадратных скобках намеренные. Перед внешней отправкой замените поля, подтвердите данные и удалите учебные слайды 7–12.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Авторское условное заполнение шаблона. Предприятие вымышлено; реальные мощности, кейсы, испытания и сотрудничество не утверждаются.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Авторское условное заполнение шаблона. Предприятие вымышлено; реальные мощности, кейсы, испытания и сотрудничество не утверждаются.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Авторское условное заполнение шаблона. Предприятие вымышлено; реальные мощности, кейсы, испытания и сотрудничество не утверждаются.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Авторское условное заполнение шаблона. Предприятие вымышлено; реальные мощности, кейсы, испытания и сотрудничество не утверждаются.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Авторское условное заполнение шаблона. Предприятие вымышлено; реальные мощности, кейсы, испытания и сотрудничество не утверждаются.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Авторское условное заполнение шаблона. Предприятие вымышлено; реальные мощности, кейсы, испытания и сотрудничество не утверждаются.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672364a213488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473d1ac3a04ec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fc9327fee1432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e1b5907b024dc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74b59b36744a0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6e2137508e47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D6669A5-BE6E-4909-84F5-E061657D2D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BA9B07F-D1DA-4288-9548-6D8D14470F3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23A4F6E-143A-4769-99B0-6F4535634B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24D3C68-427B-4AA6-8519-03B90D0B67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9144CEB-5324-42A4-9724-F79116C7B5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71249C8-951E-40DB-A204-A14E0CD456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28F640C-F1BA-4213-AF97-41284C577DC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5EB6551-5D7A-4652-9597-BCB2D643FE2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6DFE8EC-E700-40FD-8F1E-043D217548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DBC48BA-C523-484D-8EF2-D8B75EA5088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1b523dc2714dc8" /><Relationship Type="http://schemas.openxmlformats.org/officeDocument/2006/relationships/slideLayout" Target="/ppt/slideLayouts/slideLayout1.xml" Id="R2c274e9d52c849f2" /><Relationship Type="http://schemas.openxmlformats.org/officeDocument/2006/relationships/slideLayout" Target="/ppt/slideLayouts/slideLayout2.xml" Id="R641bb37c57de43cc" /><Relationship Type="http://schemas.openxmlformats.org/officeDocument/2006/relationships/slideLayout" Target="/ppt/slideLayouts/slideLayout3.xml" Id="R1fab3cbcf0434550" /><Relationship Type="http://schemas.openxmlformats.org/officeDocument/2006/relationships/slideLayout" Target="/ppt/slideLayouts/slideLayout4.xml" Id="R1ef995b31eea4b15" /><Relationship Type="http://schemas.openxmlformats.org/officeDocument/2006/relationships/slideLayout" Target="/ppt/slideLayouts/slideLayout5.xml" Id="Rf713377e4f384272" /><Relationship Type="http://schemas.openxmlformats.org/officeDocument/2006/relationships/slideLayout" Target="/ppt/slideLayouts/slideLayout6.xml" Id="R196612a5c3734a3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274e9d52c849f2"/>
    <p:sldLayoutId xmlns:r="http://schemas.openxmlformats.org/officeDocument/2006/relationships" id="2147483650" r:id="R641bb37c57de43cc"/>
    <p:sldLayoutId xmlns:r="http://schemas.openxmlformats.org/officeDocument/2006/relationships" id="2147483651" r:id="R1fab3cbcf0434550"/>
    <p:sldLayoutId xmlns:r="http://schemas.openxmlformats.org/officeDocument/2006/relationships" id="2147483652" r:id="R1ef995b31eea4b15"/>
    <p:sldLayoutId xmlns:r="http://schemas.openxmlformats.org/officeDocument/2006/relationships" id="2147483653" r:id="Rf713377e4f384272"/>
    <p:sldLayoutId xmlns:r="http://schemas.openxmlformats.org/officeDocument/2006/relationships" id="2147483654" r:id="R196612a5c3734a3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e03e2506084f5d" /><Relationship Type="http://schemas.openxmlformats.org/officeDocument/2006/relationships/notesSlide" Target="/ppt/notesSlides/notesSlide1.xml" Id="R3af0a65a9b3347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35078c0dfa429a" /><Relationship Type="http://schemas.openxmlformats.org/officeDocument/2006/relationships/notesSlide" Target="/ppt/notesSlides/notesSlide2.xml" Id="R8f31c31642a344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b2cea042664ac8" /><Relationship Type="http://schemas.openxmlformats.org/officeDocument/2006/relationships/notesSlide" Target="/ppt/notesSlides/notesSlide3.xml" Id="R69221e790b04426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eb185bb0994cfd" /><Relationship Type="http://schemas.openxmlformats.org/officeDocument/2006/relationships/notesSlide" Target="/ppt/notesSlides/notesSlide4.xml" Id="Re5447c86e747494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3f8a625bee4613" /><Relationship Type="http://schemas.openxmlformats.org/officeDocument/2006/relationships/notesSlide" Target="/ppt/notesSlides/notesSlide5.xml" Id="R8a9a1aec9dbd47e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4f7c3b6f6c444f" /><Relationship Type="http://schemas.openxmlformats.org/officeDocument/2006/relationships/notesSlide" Target="/ppt/notesSlides/notesSlide6.xml" Id="R556c709b659747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80d0a4b23c40c3" /><Relationship Type="http://schemas.openxmlformats.org/officeDocument/2006/relationships/notesSlide" Target="/ppt/notesSlides/notesSlide7.xml" Id="R22bfd8c9ccc3462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7f7c91b4a14428" /><Relationship Type="http://schemas.openxmlformats.org/officeDocument/2006/relationships/notesSlide" Target="/ppt/notesSlides/notesSlide8.xml" Id="Rca936727cd9c460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64a98a5b26400b" /><Relationship Type="http://schemas.openxmlformats.org/officeDocument/2006/relationships/notesSlide" Target="/ppt/notesSlides/notesSlide9.xml" Id="Rc6303031d58044c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cc6e5132bc4522" /><Relationship Type="http://schemas.openxmlformats.org/officeDocument/2006/relationships/notesSlide" Target="/ppt/notesSlides/notesSlide10.xml" Id="R51f8412979d74d0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ac9263c437443b" /><Relationship Type="http://schemas.openxmlformats.org/officeDocument/2006/relationships/notesSlide" Target="/ppt/notesSlides/notesSlide11.xml" Id="Rf6d6a85620b349e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63cd676f7b49f0" /><Relationship Type="http://schemas.openxmlformats.org/officeDocument/2006/relationships/notesSlide" Target="/ppt/notesSlides/notesSlide12.xml" Id="R65a601fce146497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0-false">
            <a:extLst xmlns:a="http://schemas.openxmlformats.org/drawingml/2006/main">
              <a:ext uri="{FF2B5EF4-FFF2-40B4-BE49-F238E27FC236}">
                <a16:creationId xmlns:a16="http://schemas.microsoft.com/office/drawing/2014/main" id="{33BEF82E-6704-43A5-A39C-16F4475B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1. Предмет работы</a:t>
            </a:r>
          </a:p>
        </p:txBody>
      </p:sp>
      <p:sp>
        <p:nvSpPr>
          <p:cNvPr id="2" name="mode-0-false">
            <a:extLst xmlns:a="http://schemas.openxmlformats.org/drawingml/2006/main">
              <a:ext uri="{FF2B5EF4-FFF2-40B4-BE49-F238E27FC236}">
                <a16:creationId xmlns:a16="http://schemas.microsoft.com/office/drawing/2014/main" id="{F5F5BDAF-09EA-46E5-87C9-C3E1CC8AE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ШАБЛОН · замените поля своими сведениями</a:t>
            </a:r>
          </a:p>
        </p:txBody>
      </p:sp>
      <p:sp>
        <p:nvSpPr>
          <p:cNvPr id="3" name="label-0-0-false">
            <a:extLst xmlns:a="http://schemas.openxmlformats.org/drawingml/2006/main">
              <a:ext uri="{FF2B5EF4-FFF2-40B4-BE49-F238E27FC236}">
                <a16:creationId xmlns:a16="http://schemas.microsoft.com/office/drawing/2014/main" id="{1A50C776-CBE7-4FB6-84AD-05E6222D7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Компания и версия</a:t>
            </a:r>
          </a:p>
        </p:txBody>
      </p:sp>
      <p:sp>
        <p:nvSpPr>
          <p:cNvPr id="4" name="field-0-0-false">
            <a:extLst xmlns:a="http://schemas.openxmlformats.org/drawingml/2006/main">
              <a:ext uri="{FF2B5EF4-FFF2-40B4-BE49-F238E27FC236}">
                <a16:creationId xmlns:a16="http://schemas.microsoft.com/office/drawing/2014/main" id="{B0B9C366-E340-4CC7-8FC7-4EF93B348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[Наименование юридического лица] · [дата обновления]</a:t>
            </a:r>
          </a:p>
        </p:txBody>
      </p:sp>
      <p:sp>
        <p:nvSpPr>
          <p:cNvPr id="5" name="label-0-1-false">
            <a:extLst xmlns:a="http://schemas.openxmlformats.org/drawingml/2006/main">
              <a:ext uri="{FF2B5EF4-FFF2-40B4-BE49-F238E27FC236}">
                <a16:creationId xmlns:a16="http://schemas.microsoft.com/office/drawing/2014/main" id="{B9980D32-44BB-4AE3-AD4F-8DBA48FCC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Что изготавливаем</a:t>
            </a:r>
          </a:p>
        </p:txBody>
      </p:sp>
      <p:sp>
        <p:nvSpPr>
          <p:cNvPr id="6" name="field-0-1-false">
            <a:extLst xmlns:a="http://schemas.openxmlformats.org/drawingml/2006/main">
              <a:ext uri="{FF2B5EF4-FFF2-40B4-BE49-F238E27FC236}">
                <a16:creationId xmlns:a16="http://schemas.microsoft.com/office/drawing/2014/main" id="{4B61D741-1B7A-47DC-BEAF-144FB1F42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[Изделия или работы] · [по заказу / серийно]</a:t>
            </a:r>
          </a:p>
        </p:txBody>
      </p:sp>
      <p:sp>
        <p:nvSpPr>
          <p:cNvPr id="7" name="label-0-2-false">
            <a:extLst xmlns:a="http://schemas.openxmlformats.org/drawingml/2006/main">
              <a:ext uri="{FF2B5EF4-FFF2-40B4-BE49-F238E27FC236}">
                <a16:creationId xmlns:a16="http://schemas.microsoft.com/office/drawing/2014/main" id="{F5BDE4F3-7DD9-42BB-BE8A-00ECCB8F6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Для какого запроса подходим</a:t>
            </a:r>
          </a:p>
        </p:txBody>
      </p:sp>
      <p:sp>
        <p:nvSpPr>
          <p:cNvPr id="8" name="field-0-2-false">
            <a:extLst xmlns:a="http://schemas.openxmlformats.org/drawingml/2006/main">
              <a:ext uri="{FF2B5EF4-FFF2-40B4-BE49-F238E27FC236}">
                <a16:creationId xmlns:a16="http://schemas.microsoft.com/office/drawing/2014/main" id="{6613406F-C3CF-4D87-B3E1-541981EE6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[Задача покупателя] · [границы своего и внешнего этапа]</a:t>
            </a:r>
          </a:p>
        </p:txBody>
      </p:sp>
      <p:sp>
        <p:nvSpPr>
          <p:cNvPr id="9" name="footer-0-false">
            <a:extLst xmlns:a="http://schemas.openxmlformats.org/drawingml/2006/main">
              <a:ext uri="{FF2B5EF4-FFF2-40B4-BE49-F238E27FC236}">
                <a16:creationId xmlns:a16="http://schemas.microsoft.com/office/drawing/2014/main" id="{A31E5136-2FEB-45B6-84F4-F772EF63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Проверяйте каждое заявление. Если основания нет, уточните данные или сузьте формулировку.</a:t>
            </a:r>
          </a:p>
        </p:txBody>
      </p:sp>
    </p:spTree>
    <p:extLst>
      <p:ext uri="{BB962C8B-B14F-4D97-AF65-F5344CB8AC3E}">
        <p14:creationId xmlns:p14="http://schemas.microsoft.com/office/powerpoint/2010/main" val="6029878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1-false">
            <a:extLst xmlns:a="http://schemas.openxmlformats.org/drawingml/2006/main">
              <a:ext uri="{FF2B5EF4-FFF2-40B4-BE49-F238E27FC236}">
                <a16:creationId xmlns:a16="http://schemas.microsoft.com/office/drawing/2014/main" id="{43774464-4ECA-4E0D-B7BB-161A29ED8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2. Основная номенклатура</a:t>
            </a:r>
          </a:p>
        </p:txBody>
      </p:sp>
      <p:sp>
        <p:nvSpPr>
          <p:cNvPr id="2" name="mode-1-false">
            <a:extLst xmlns:a="http://schemas.openxmlformats.org/drawingml/2006/main">
              <a:ext uri="{FF2B5EF4-FFF2-40B4-BE49-F238E27FC236}">
                <a16:creationId xmlns:a16="http://schemas.microsoft.com/office/drawing/2014/main" id="{DD72E36E-5179-4B25-8760-259015E2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ШАБЛОН · замените поля своими сведениями</a:t>
            </a:r>
          </a:p>
        </p:txBody>
      </p:sp>
      <p:sp>
        <p:nvSpPr>
          <p:cNvPr id="3" name="label-1-0-false">
            <a:extLst xmlns:a="http://schemas.openxmlformats.org/drawingml/2006/main">
              <a:ext uri="{FF2B5EF4-FFF2-40B4-BE49-F238E27FC236}">
                <a16:creationId xmlns:a16="http://schemas.microsoft.com/office/drawing/2014/main" id="{44A23233-C629-40D7-980B-4490E61FC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Группа 1</a:t>
            </a:r>
          </a:p>
        </p:txBody>
      </p:sp>
      <p:sp>
        <p:nvSpPr>
          <p:cNvPr id="4" name="field-1-0-false">
            <a:extLst xmlns:a="http://schemas.openxmlformats.org/drawingml/2006/main">
              <a:ext uri="{FF2B5EF4-FFF2-40B4-BE49-F238E27FC236}">
                <a16:creationId xmlns:a16="http://schemas.microsoft.com/office/drawing/2014/main" id="{26DCB82A-8ACE-4474-AF81-0C9E19FB8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[Название] · [исполнение] · [наличие на дату / изготовление]</a:t>
            </a:r>
          </a:p>
        </p:txBody>
      </p:sp>
      <p:sp>
        <p:nvSpPr>
          <p:cNvPr id="5" name="label-1-1-false">
            <a:extLst xmlns:a="http://schemas.openxmlformats.org/drawingml/2006/main">
              <a:ext uri="{FF2B5EF4-FFF2-40B4-BE49-F238E27FC236}">
                <a16:creationId xmlns:a16="http://schemas.microsoft.com/office/drawing/2014/main" id="{FE0728F6-311B-45EA-9BF0-0DF65281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Группа 2</a:t>
            </a:r>
          </a:p>
        </p:txBody>
      </p:sp>
      <p:sp>
        <p:nvSpPr>
          <p:cNvPr id="6" name="field-1-1-false">
            <a:extLst xmlns:a="http://schemas.openxmlformats.org/drawingml/2006/main">
              <a:ext uri="{FF2B5EF4-FFF2-40B4-BE49-F238E27FC236}">
                <a16:creationId xmlns:a16="http://schemas.microsoft.com/office/drawing/2014/main" id="{31B49336-9B57-4F97-A003-781EBF838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[Название] · [исполнение] · [наличие на дату / изготовление]</a:t>
            </a:r>
          </a:p>
        </p:txBody>
      </p:sp>
      <p:sp>
        <p:nvSpPr>
          <p:cNvPr id="7" name="label-1-2-false">
            <a:extLst xmlns:a="http://schemas.openxmlformats.org/drawingml/2006/main">
              <a:ext uri="{FF2B5EF4-FFF2-40B4-BE49-F238E27FC236}">
                <a16:creationId xmlns:a16="http://schemas.microsoft.com/office/drawing/2014/main" id="{B616DBBF-B3F0-4D9B-B17C-BF4BF95B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Подробное описание</a:t>
            </a:r>
          </a:p>
        </p:txBody>
      </p:sp>
      <p:sp>
        <p:nvSpPr>
          <p:cNvPr id="8" name="field-1-2-false">
            <a:extLst xmlns:a="http://schemas.openxmlformats.org/drawingml/2006/main">
              <a:ext uri="{FF2B5EF4-FFF2-40B4-BE49-F238E27FC236}">
                <a16:creationId xmlns:a16="http://schemas.microsoft.com/office/drawing/2014/main" id="{4C671660-89EB-4C53-909C-BD716B8A1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[Ссылка на актуальную карточку] · [какие сведения там доступны]</a:t>
            </a:r>
          </a:p>
        </p:txBody>
      </p:sp>
      <p:sp>
        <p:nvSpPr>
          <p:cNvPr id="9" name="footer-1-false">
            <a:extLst xmlns:a="http://schemas.openxmlformats.org/drawingml/2006/main">
              <a:ext uri="{FF2B5EF4-FFF2-40B4-BE49-F238E27FC236}">
                <a16:creationId xmlns:a16="http://schemas.microsoft.com/office/drawing/2014/main" id="{FBD1445D-A665-4DCF-91A5-66376399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Проверяйте каждое заявление. Если основания нет, уточните данные или сузьте формулировку.</a:t>
            </a:r>
          </a:p>
        </p:txBody>
      </p:sp>
    </p:spTree>
    <p:extLst>
      <p:ext uri="{BB962C8B-B14F-4D97-AF65-F5344CB8AC3E}">
        <p14:creationId xmlns:p14="http://schemas.microsoft.com/office/powerpoint/2010/main" val="3094844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2-false">
            <a:extLst xmlns:a="http://schemas.openxmlformats.org/drawingml/2006/main">
              <a:ext uri="{FF2B5EF4-FFF2-40B4-BE49-F238E27FC236}">
                <a16:creationId xmlns:a16="http://schemas.microsoft.com/office/drawing/2014/main" id="{B21896EE-5F1F-4EBE-B65B-362B9806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3. Маршрут изготовления</a:t>
            </a:r>
          </a:p>
        </p:txBody>
      </p:sp>
      <p:sp>
        <p:nvSpPr>
          <p:cNvPr id="2" name="mode-2-false">
            <a:extLst xmlns:a="http://schemas.openxmlformats.org/drawingml/2006/main">
              <a:ext uri="{FF2B5EF4-FFF2-40B4-BE49-F238E27FC236}">
                <a16:creationId xmlns:a16="http://schemas.microsoft.com/office/drawing/2014/main" id="{DA2C1790-7FFF-4C78-9D0F-02355A291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ШАБЛОН · замените поля своими сведениями</a:t>
            </a:r>
          </a:p>
        </p:txBody>
      </p:sp>
      <p:sp>
        <p:nvSpPr>
          <p:cNvPr id="3" name="label-2-0-false">
            <a:extLst xmlns:a="http://schemas.openxmlformats.org/drawingml/2006/main">
              <a:ext uri="{FF2B5EF4-FFF2-40B4-BE49-F238E27FC236}">
                <a16:creationId xmlns:a16="http://schemas.microsoft.com/office/drawing/2014/main" id="{62F9CF50-90BA-426F-AE95-11223B69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На своей площадке</a:t>
            </a:r>
          </a:p>
        </p:txBody>
      </p:sp>
      <p:sp>
        <p:nvSpPr>
          <p:cNvPr id="4" name="field-2-0-false">
            <a:extLst xmlns:a="http://schemas.openxmlformats.org/drawingml/2006/main">
              <a:ext uri="{FF2B5EF4-FFF2-40B4-BE49-F238E27FC236}">
                <a16:creationId xmlns:a16="http://schemas.microsoft.com/office/drawing/2014/main" id="{77AB0FC9-95EF-483F-8800-174D6EE53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[Операции] · [на какие изделия распространяется]</a:t>
            </a:r>
          </a:p>
        </p:txBody>
      </p:sp>
      <p:sp>
        <p:nvSpPr>
          <p:cNvPr id="5" name="label-2-1-false">
            <a:extLst xmlns:a="http://schemas.openxmlformats.org/drawingml/2006/main">
              <a:ext uri="{FF2B5EF4-FFF2-40B4-BE49-F238E27FC236}">
                <a16:creationId xmlns:a16="http://schemas.microsoft.com/office/drawing/2014/main" id="{6ABECCAD-8967-499D-ADA6-ACD074020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Внешние этапы</a:t>
            </a:r>
          </a:p>
        </p:txBody>
      </p:sp>
      <p:sp>
        <p:nvSpPr>
          <p:cNvPr id="6" name="field-2-1-false">
            <a:extLst xmlns:a="http://schemas.openxmlformats.org/drawingml/2006/main">
              <a:ext uri="{FF2B5EF4-FFF2-40B4-BE49-F238E27FC236}">
                <a16:creationId xmlns:a16="http://schemas.microsoft.com/office/drawing/2014/main" id="{CD0937B8-3918-454F-B1A9-2F82D4082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[Операции или «нет»] · [как согласуется исполнитель]</a:t>
            </a:r>
          </a:p>
        </p:txBody>
      </p:sp>
      <p:sp>
        <p:nvSpPr>
          <p:cNvPr id="7" name="label-2-2-false">
            <a:extLst xmlns:a="http://schemas.openxmlformats.org/drawingml/2006/main">
              <a:ext uri="{FF2B5EF4-FFF2-40B4-BE49-F238E27FC236}">
                <a16:creationId xmlns:a16="http://schemas.microsoft.com/office/drawing/2014/main" id="{FE19B571-1044-430B-8BC4-78E621B5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Ответственность и контроль</a:t>
            </a:r>
          </a:p>
        </p:txBody>
      </p:sp>
      <p:sp>
        <p:nvSpPr>
          <p:cNvPr id="8" name="field-2-2-false">
            <a:extLst xmlns:a="http://schemas.openxmlformats.org/drawingml/2006/main">
              <a:ext uri="{FF2B5EF4-FFF2-40B4-BE49-F238E27FC236}">
                <a16:creationId xmlns:a16="http://schemas.microsoft.com/office/drawing/2014/main" id="{72E1DA11-0A5B-4C06-8D9E-B0D08784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[Кто отвечает за маршрут] · [как передают и принимают требования]</a:t>
            </a:r>
          </a:p>
        </p:txBody>
      </p:sp>
      <p:sp>
        <p:nvSpPr>
          <p:cNvPr id="9" name="footer-2-false">
            <a:extLst xmlns:a="http://schemas.openxmlformats.org/drawingml/2006/main">
              <a:ext uri="{FF2B5EF4-FFF2-40B4-BE49-F238E27FC236}">
                <a16:creationId xmlns:a16="http://schemas.microsoft.com/office/drawing/2014/main" id="{CD1646A1-3CCE-41A3-A44F-970E263CE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Проверяйте каждое заявление. Если основания нет, уточните данные или сузьте формулировку.</a:t>
            </a:r>
          </a:p>
        </p:txBody>
      </p:sp>
    </p:spTree>
    <p:extLst>
      <p:ext uri="{BB962C8B-B14F-4D97-AF65-F5344CB8AC3E}">
        <p14:creationId xmlns:p14="http://schemas.microsoft.com/office/powerpoint/2010/main" val="4784144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3-false">
            <a:extLst xmlns:a="http://schemas.openxmlformats.org/drawingml/2006/main">
              <a:ext uri="{FF2B5EF4-FFF2-40B4-BE49-F238E27FC236}">
                <a16:creationId xmlns:a16="http://schemas.microsoft.com/office/drawing/2014/main" id="{1D839B4A-1510-4AD4-9B2B-45E02BE9A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4. Границы принятия заказа</a:t>
            </a:r>
          </a:p>
        </p:txBody>
      </p:sp>
      <p:sp>
        <p:nvSpPr>
          <p:cNvPr id="2" name="mode-3-false">
            <a:extLst xmlns:a="http://schemas.openxmlformats.org/drawingml/2006/main">
              <a:ext uri="{FF2B5EF4-FFF2-40B4-BE49-F238E27FC236}">
                <a16:creationId xmlns:a16="http://schemas.microsoft.com/office/drawing/2014/main" id="{548B754D-83E4-4FD0-90E2-AD294CF59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ШАБЛОН · замените поля своими сведениями</a:t>
            </a:r>
          </a:p>
        </p:txBody>
      </p:sp>
      <p:sp>
        <p:nvSpPr>
          <p:cNvPr id="3" name="label-3-0-false">
            <a:extLst xmlns:a="http://schemas.openxmlformats.org/drawingml/2006/main">
              <a:ext uri="{FF2B5EF4-FFF2-40B4-BE49-F238E27FC236}">
                <a16:creationId xmlns:a16="http://schemas.microsoft.com/office/drawing/2014/main" id="{12492F8F-431C-458D-8D76-3D7D0093D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Материалы и размеры</a:t>
            </a:r>
          </a:p>
        </p:txBody>
      </p:sp>
      <p:sp>
        <p:nvSpPr>
          <p:cNvPr id="4" name="field-3-0-false">
            <a:extLst xmlns:a="http://schemas.openxmlformats.org/drawingml/2006/main">
              <a:ext uri="{FF2B5EF4-FFF2-40B4-BE49-F238E27FC236}">
                <a16:creationId xmlns:a16="http://schemas.microsoft.com/office/drawing/2014/main" id="{82BA50E5-E984-4062-871E-9641F9EEF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[Согласованный перечень] · [кто и когда проверил]</a:t>
            </a:r>
          </a:p>
        </p:txBody>
      </p:sp>
      <p:sp>
        <p:nvSpPr>
          <p:cNvPr id="5" name="label-3-1-false">
            <a:extLst xmlns:a="http://schemas.openxmlformats.org/drawingml/2006/main">
              <a:ext uri="{FF2B5EF4-FFF2-40B4-BE49-F238E27FC236}">
                <a16:creationId xmlns:a16="http://schemas.microsoft.com/office/drawing/2014/main" id="{0A0D637D-3693-4AE4-A282-493A2DEA2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Что не предлагаем</a:t>
            </a:r>
          </a:p>
        </p:txBody>
      </p:sp>
      <p:sp>
        <p:nvSpPr>
          <p:cNvPr id="6" name="field-3-1-false">
            <a:extLst xmlns:a="http://schemas.openxmlformats.org/drawingml/2006/main">
              <a:ext uri="{FF2B5EF4-FFF2-40B4-BE49-F238E27FC236}">
                <a16:creationId xmlns:a16="http://schemas.microsoft.com/office/drawing/2014/main" id="{87B05F5E-ECB2-4157-9CCA-0C850E87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[Неподходящие операции, исполнения или условия]</a:t>
            </a:r>
          </a:p>
        </p:txBody>
      </p:sp>
      <p:sp>
        <p:nvSpPr>
          <p:cNvPr id="7" name="label-3-2-false">
            <a:extLst xmlns:a="http://schemas.openxmlformats.org/drawingml/2006/main">
              <a:ext uri="{FF2B5EF4-FFF2-40B4-BE49-F238E27FC236}">
                <a16:creationId xmlns:a16="http://schemas.microsoft.com/office/drawing/2014/main" id="{612D873F-998F-498A-9B8F-BD73B3442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Что определяется после оценки</a:t>
            </a:r>
          </a:p>
        </p:txBody>
      </p:sp>
      <p:sp>
        <p:nvSpPr>
          <p:cNvPr id="8" name="field-3-2-false">
            <a:extLst xmlns:a="http://schemas.openxmlformats.org/drawingml/2006/main">
              <a:ext uri="{FF2B5EF4-FFF2-40B4-BE49-F238E27FC236}">
                <a16:creationId xmlns:a16="http://schemas.microsoft.com/office/drawing/2014/main" id="{461D4DC4-F235-44EC-863A-140F40746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[Возможность] · [партия] · [срок и точка отсчета]</a:t>
            </a:r>
          </a:p>
        </p:txBody>
      </p:sp>
      <p:sp>
        <p:nvSpPr>
          <p:cNvPr id="9" name="footer-3-false">
            <a:extLst xmlns:a="http://schemas.openxmlformats.org/drawingml/2006/main">
              <a:ext uri="{FF2B5EF4-FFF2-40B4-BE49-F238E27FC236}">
                <a16:creationId xmlns:a16="http://schemas.microsoft.com/office/drawing/2014/main" id="{015CE1AD-CEAA-47F3-A692-C07CA972C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Проверяйте каждое заявление. Если основания нет, уточните данные или сузьте формулировку.</a:t>
            </a:r>
          </a:p>
        </p:txBody>
      </p:sp>
    </p:spTree>
    <p:extLst>
      <p:ext uri="{BB962C8B-B14F-4D97-AF65-F5344CB8AC3E}">
        <p14:creationId xmlns:p14="http://schemas.microsoft.com/office/powerpoint/2010/main" val="11083040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4-false">
            <a:extLst xmlns:a="http://schemas.openxmlformats.org/drawingml/2006/main">
              <a:ext uri="{FF2B5EF4-FFF2-40B4-BE49-F238E27FC236}">
                <a16:creationId xmlns:a16="http://schemas.microsoft.com/office/drawing/2014/main" id="{608389DB-4EE3-47B2-8A53-9EE80F394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5. Подтверждения заявлений</a:t>
            </a:r>
          </a:p>
        </p:txBody>
      </p:sp>
      <p:sp>
        <p:nvSpPr>
          <p:cNvPr id="2" name="mode-4-false">
            <a:extLst xmlns:a="http://schemas.openxmlformats.org/drawingml/2006/main">
              <a:ext uri="{FF2B5EF4-FFF2-40B4-BE49-F238E27FC236}">
                <a16:creationId xmlns:a16="http://schemas.microsoft.com/office/drawing/2014/main" id="{C2785132-7074-4D2D-BBDB-D983614FD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ШАБЛОН · замените поля своими сведениями</a:t>
            </a:r>
          </a:p>
        </p:txBody>
      </p:sp>
      <p:sp>
        <p:nvSpPr>
          <p:cNvPr id="3" name="label-4-0-false">
            <a:extLst xmlns:a="http://schemas.openxmlformats.org/drawingml/2006/main">
              <a:ext uri="{FF2B5EF4-FFF2-40B4-BE49-F238E27FC236}">
                <a16:creationId xmlns:a16="http://schemas.microsoft.com/office/drawing/2014/main" id="{F5C20BD8-F9CA-473D-903B-578B92B55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Процесс и продукция</a:t>
            </a:r>
          </a:p>
        </p:txBody>
      </p:sp>
      <p:sp>
        <p:nvSpPr>
          <p:cNvPr id="4" name="field-4-0-false">
            <a:extLst xmlns:a="http://schemas.openxmlformats.org/drawingml/2006/main">
              <a:ext uri="{FF2B5EF4-FFF2-40B4-BE49-F238E27FC236}">
                <a16:creationId xmlns:a16="http://schemas.microsoft.com/office/drawing/2014/main" id="{29C66FF7-155F-4B88-BE9D-B1F02E750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[Документ или разрешенный пример] · [область применения]</a:t>
            </a:r>
          </a:p>
        </p:txBody>
      </p:sp>
      <p:sp>
        <p:nvSpPr>
          <p:cNvPr id="5" name="label-4-1-false">
            <a:extLst xmlns:a="http://schemas.openxmlformats.org/drawingml/2006/main">
              <a:ext uri="{FF2B5EF4-FFF2-40B4-BE49-F238E27FC236}">
                <a16:creationId xmlns:a16="http://schemas.microsoft.com/office/drawing/2014/main" id="{813A1216-D2E1-44DA-B3AE-CA0A583D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Контроль и документы</a:t>
            </a:r>
          </a:p>
        </p:txBody>
      </p:sp>
      <p:sp>
        <p:nvSpPr>
          <p:cNvPr id="6" name="field-4-1-false">
            <a:extLst xmlns:a="http://schemas.openxmlformats.org/drawingml/2006/main">
              <a:ext uri="{FF2B5EF4-FFF2-40B4-BE49-F238E27FC236}">
                <a16:creationId xmlns:a16="http://schemas.microsoft.com/office/drawing/2014/main" id="{D37F5E56-49DD-41F0-9E2D-BF8380A05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[Образец записи] · [документ на продукцию] · [дата/статус]</a:t>
            </a:r>
          </a:p>
        </p:txBody>
      </p:sp>
      <p:sp>
        <p:nvSpPr>
          <p:cNvPr id="7" name="label-4-2-false">
            <a:extLst xmlns:a="http://schemas.openxmlformats.org/drawingml/2006/main">
              <a:ext uri="{FF2B5EF4-FFF2-40B4-BE49-F238E27FC236}">
                <a16:creationId xmlns:a16="http://schemas.microsoft.com/office/drawing/2014/main" id="{98CB56FC-72E3-4531-B262-36B371066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Доступ и пробелы</a:t>
            </a:r>
          </a:p>
        </p:txBody>
      </p:sp>
      <p:sp>
        <p:nvSpPr>
          <p:cNvPr id="8" name="field-4-2-false">
            <a:extLst xmlns:a="http://schemas.openxmlformats.org/drawingml/2006/main">
              <a:ext uri="{FF2B5EF4-FFF2-40B4-BE49-F238E27FC236}">
                <a16:creationId xmlns:a16="http://schemas.microsoft.com/office/drawing/2014/main" id="{6AE5D164-E934-419F-B62A-0F5BEC28F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[Что открыто] · [что по согласованию] · [что отсутствует]</a:t>
            </a:r>
          </a:p>
        </p:txBody>
      </p:sp>
      <p:sp>
        <p:nvSpPr>
          <p:cNvPr id="9" name="footer-4-false">
            <a:extLst xmlns:a="http://schemas.openxmlformats.org/drawingml/2006/main">
              <a:ext uri="{FF2B5EF4-FFF2-40B4-BE49-F238E27FC236}">
                <a16:creationId xmlns:a16="http://schemas.microsoft.com/office/drawing/2014/main" id="{E7BA5424-2A01-40EA-A156-1D79DBD8F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Проверяйте каждое заявление. Если основания нет, уточните данные или сузьте формулировку.</a:t>
            </a:r>
          </a:p>
        </p:txBody>
      </p:sp>
    </p:spTree>
    <p:extLst>
      <p:ext uri="{BB962C8B-B14F-4D97-AF65-F5344CB8AC3E}">
        <p14:creationId xmlns:p14="http://schemas.microsoft.com/office/powerpoint/2010/main" val="18203695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5-false">
            <a:extLst xmlns:a="http://schemas.openxmlformats.org/drawingml/2006/main">
              <a:ext uri="{FF2B5EF4-FFF2-40B4-BE49-F238E27FC236}">
                <a16:creationId xmlns:a16="http://schemas.microsoft.com/office/drawing/2014/main" id="{AE2A66BB-244A-4D61-B50D-B3BAE3152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6. Первый запрос покупателя</a:t>
            </a:r>
          </a:p>
        </p:txBody>
      </p:sp>
      <p:sp>
        <p:nvSpPr>
          <p:cNvPr id="2" name="mode-5-false">
            <a:extLst xmlns:a="http://schemas.openxmlformats.org/drawingml/2006/main">
              <a:ext uri="{FF2B5EF4-FFF2-40B4-BE49-F238E27FC236}">
                <a16:creationId xmlns:a16="http://schemas.microsoft.com/office/drawing/2014/main" id="{436C6EC9-544B-4F50-8727-C178B5E40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ШАБЛОН · замените поля своими сведениями</a:t>
            </a:r>
          </a:p>
        </p:txBody>
      </p:sp>
      <p:sp>
        <p:nvSpPr>
          <p:cNvPr id="3" name="label-5-0-false">
            <a:extLst xmlns:a="http://schemas.openxmlformats.org/drawingml/2006/main">
              <a:ext uri="{FF2B5EF4-FFF2-40B4-BE49-F238E27FC236}">
                <a16:creationId xmlns:a16="http://schemas.microsoft.com/office/drawing/2014/main" id="{360EC9A2-134F-4884-861D-EBDB37BDE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Исходные данные</a:t>
            </a:r>
          </a:p>
        </p:txBody>
      </p:sp>
      <p:sp>
        <p:nvSpPr>
          <p:cNvPr id="4" name="field-5-0-false">
            <a:extLst xmlns:a="http://schemas.openxmlformats.org/drawingml/2006/main">
              <a:ext uri="{FF2B5EF4-FFF2-40B4-BE49-F238E27FC236}">
                <a16:creationId xmlns:a16="http://schemas.microsoft.com/office/drawing/2014/main" id="{D7681E82-8B47-4E11-919A-E4AD562E0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[Чертеж и редакция] · [материал] · [количество] · [приемка]</a:t>
            </a:r>
          </a:p>
        </p:txBody>
      </p:sp>
      <p:sp>
        <p:nvSpPr>
          <p:cNvPr id="5" name="label-5-1-false">
            <a:extLst xmlns:a="http://schemas.openxmlformats.org/drawingml/2006/main">
              <a:ext uri="{FF2B5EF4-FFF2-40B4-BE49-F238E27FC236}">
                <a16:creationId xmlns:a16="http://schemas.microsoft.com/office/drawing/2014/main" id="{D76600D9-25C0-44C4-B2AB-92D825C84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Рабочий контакт</a:t>
            </a:r>
          </a:p>
        </p:txBody>
      </p:sp>
      <p:sp>
        <p:nvSpPr>
          <p:cNvPr id="6" name="field-5-1-false">
            <a:extLst xmlns:a="http://schemas.openxmlformats.org/drawingml/2006/main">
              <a:ext uri="{FF2B5EF4-FFF2-40B4-BE49-F238E27FC236}">
                <a16:creationId xmlns:a16="http://schemas.microsoft.com/office/drawing/2014/main" id="{EFC5731D-8F90-486C-BDD2-BB5F69CE4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[Отдел или роль] · [проверенный адрес / форма]</a:t>
            </a:r>
          </a:p>
        </p:txBody>
      </p:sp>
      <p:sp>
        <p:nvSpPr>
          <p:cNvPr id="7" name="label-5-2-false">
            <a:extLst xmlns:a="http://schemas.openxmlformats.org/drawingml/2006/main">
              <a:ext uri="{FF2B5EF4-FFF2-40B4-BE49-F238E27FC236}">
                <a16:creationId xmlns:a16="http://schemas.microsoft.com/office/drawing/2014/main" id="{61A7B8A9-9BB2-4A29-AA0D-367112035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Следующий ответ</a:t>
            </a:r>
          </a:p>
        </p:txBody>
      </p:sp>
      <p:sp>
        <p:nvSpPr>
          <p:cNvPr id="8" name="field-5-2-false">
            <a:extLst xmlns:a="http://schemas.openxmlformats.org/drawingml/2006/main">
              <a:ext uri="{FF2B5EF4-FFF2-40B4-BE49-F238E27FC236}">
                <a16:creationId xmlns:a16="http://schemas.microsoft.com/office/drawing/2014/main" id="{A226006D-D3D0-47A0-B5F7-3B014E6A4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[Что сообщаете после проверки] · [реально исполнимые условия ответа]</a:t>
            </a:r>
          </a:p>
        </p:txBody>
      </p:sp>
      <p:sp>
        <p:nvSpPr>
          <p:cNvPr id="9" name="footer-5-false">
            <a:extLst xmlns:a="http://schemas.openxmlformats.org/drawingml/2006/main">
              <a:ext uri="{FF2B5EF4-FFF2-40B4-BE49-F238E27FC236}">
                <a16:creationId xmlns:a16="http://schemas.microsoft.com/office/drawing/2014/main" id="{8A2DE58B-19A4-4529-9895-14270762D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Проверяйте каждое заявление. Если основания нет, уточните данные или сузьте формулировку.</a:t>
            </a:r>
          </a:p>
        </p:txBody>
      </p:sp>
    </p:spTree>
    <p:extLst>
      <p:ext uri="{BB962C8B-B14F-4D97-AF65-F5344CB8AC3E}">
        <p14:creationId xmlns:p14="http://schemas.microsoft.com/office/powerpoint/2010/main" val="3184784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0-true">
            <a:extLst xmlns:a="http://schemas.openxmlformats.org/drawingml/2006/main">
              <a:ext uri="{FF2B5EF4-FFF2-40B4-BE49-F238E27FC236}">
                <a16:creationId xmlns:a16="http://schemas.microsoft.com/office/drawing/2014/main" id="{4F87684B-4C9A-463F-911C-1E399B37A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1. Предмет работы</a:t>
            </a:r>
          </a:p>
        </p:txBody>
      </p:sp>
      <p:sp>
        <p:nvSpPr>
          <p:cNvPr id="2" name="mode-0-true">
            <a:extLst xmlns:a="http://schemas.openxmlformats.org/drawingml/2006/main">
              <a:ext uri="{FF2B5EF4-FFF2-40B4-BE49-F238E27FC236}">
                <a16:creationId xmlns:a16="http://schemas.microsoft.com/office/drawing/2014/main" id="{C22A2D8E-685B-4B39-960E-CABD9FB27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885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88572C"/>
                </a:solidFill>
                <a:latin typeface="Helvetica Neue"/>
                <a:ea typeface="Helvetica Neue"/>
                <a:cs typeface="Helvetica Neue"/>
              </a:rPr>
              <a:t>УЧЕБНЫЙ ПРИМЕР · не реальная компания</a:t>
            </a:r>
          </a:p>
        </p:txBody>
      </p:sp>
      <p:sp>
        <p:nvSpPr>
          <p:cNvPr id="3" name="label-0-0-true">
            <a:extLst xmlns:a="http://schemas.openxmlformats.org/drawingml/2006/main">
              <a:ext uri="{FF2B5EF4-FFF2-40B4-BE49-F238E27FC236}">
                <a16:creationId xmlns:a16="http://schemas.microsoft.com/office/drawing/2014/main" id="{C0C95734-5059-4729-A32F-026E7CD76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Компания и версия</a:t>
            </a:r>
          </a:p>
        </p:txBody>
      </p:sp>
      <p:sp>
        <p:nvSpPr>
          <p:cNvPr id="4" name="field-0-0-true">
            <a:extLst xmlns:a="http://schemas.openxmlformats.org/drawingml/2006/main">
              <a:ext uri="{FF2B5EF4-FFF2-40B4-BE49-F238E27FC236}">
                <a16:creationId xmlns:a16="http://schemas.microsoft.com/office/drawing/2014/main" id="{6DB9846A-AAFF-4856-AB4F-F5BF6F6E4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«Учебный цех» — вымышленное предприятие. Пример от 01.10.2026.</a:t>
            </a:r>
          </a:p>
        </p:txBody>
      </p:sp>
      <p:sp>
        <p:nvSpPr>
          <p:cNvPr id="5" name="label-0-1-true">
            <a:extLst xmlns:a="http://schemas.openxmlformats.org/drawingml/2006/main">
              <a:ext uri="{FF2B5EF4-FFF2-40B4-BE49-F238E27FC236}">
                <a16:creationId xmlns:a16="http://schemas.microsoft.com/office/drawing/2014/main" id="{BEDBF4E5-1CE1-4FE4-A991-4EA38A60B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Что изготавливаем</a:t>
            </a:r>
          </a:p>
        </p:txBody>
      </p:sp>
      <p:sp>
        <p:nvSpPr>
          <p:cNvPr id="6" name="field-0-1-true">
            <a:extLst xmlns:a="http://schemas.openxmlformats.org/drawingml/2006/main">
              <a:ext uri="{FF2B5EF4-FFF2-40B4-BE49-F238E27FC236}">
                <a16:creationId xmlns:a16="http://schemas.microsoft.com/office/drawing/2014/main" id="{315DC120-4C55-45B7-8CBA-BD60D11D3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Токарные детали по чертежу заказчика.</a:t>
            </a:r>
          </a:p>
        </p:txBody>
      </p:sp>
      <p:sp>
        <p:nvSpPr>
          <p:cNvPr id="7" name="label-0-2-true">
            <a:extLst xmlns:a="http://schemas.openxmlformats.org/drawingml/2006/main">
              <a:ext uri="{FF2B5EF4-FFF2-40B4-BE49-F238E27FC236}">
                <a16:creationId xmlns:a16="http://schemas.microsoft.com/office/drawing/2014/main" id="{AD5D42F9-7F4E-433A-82D9-ACA9D99FC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Для какого запроса подходим</a:t>
            </a:r>
          </a:p>
        </p:txBody>
      </p:sp>
      <p:sp>
        <p:nvSpPr>
          <p:cNvPr id="8" name="field-0-2-true">
            <a:extLst xmlns:a="http://schemas.openxmlformats.org/drawingml/2006/main">
              <a:ext uri="{FF2B5EF4-FFF2-40B4-BE49-F238E27FC236}">
                <a16:creationId xmlns:a16="http://schemas.microsoft.com/office/drawing/2014/main" id="{F59A2E0D-7C61-4522-A285-CBE4097C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Рассматриваем запросы на втулки и проставки. Возможность по конкретному чертежу еще нужно оценить.</a:t>
            </a:r>
          </a:p>
        </p:txBody>
      </p:sp>
      <p:sp>
        <p:nvSpPr>
          <p:cNvPr id="9" name="footer-0-true">
            <a:extLst xmlns:a="http://schemas.openxmlformats.org/drawingml/2006/main">
              <a:ext uri="{FF2B5EF4-FFF2-40B4-BE49-F238E27FC236}">
                <a16:creationId xmlns:a16="http://schemas.microsoft.com/office/drawing/2014/main" id="{E9CB3074-BDE9-4672-846A-37DF7257A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Удалите учебные слайды перед отправкой. Это не реальные мощности или опыт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1906072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1-true">
            <a:extLst xmlns:a="http://schemas.openxmlformats.org/drawingml/2006/main">
              <a:ext uri="{FF2B5EF4-FFF2-40B4-BE49-F238E27FC236}">
                <a16:creationId xmlns:a16="http://schemas.microsoft.com/office/drawing/2014/main" id="{E7B3A5EA-5DC0-4206-B8EB-D99083E08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2. Основная номенклатура</a:t>
            </a:r>
          </a:p>
        </p:txBody>
      </p:sp>
      <p:sp>
        <p:nvSpPr>
          <p:cNvPr id="2" name="mode-1-true">
            <a:extLst xmlns:a="http://schemas.openxmlformats.org/drawingml/2006/main">
              <a:ext uri="{FF2B5EF4-FFF2-40B4-BE49-F238E27FC236}">
                <a16:creationId xmlns:a16="http://schemas.microsoft.com/office/drawing/2014/main" id="{560A2646-634B-4B1A-95FE-241F107E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885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88572C"/>
                </a:solidFill>
                <a:latin typeface="Helvetica Neue"/>
                <a:ea typeface="Helvetica Neue"/>
                <a:cs typeface="Helvetica Neue"/>
              </a:rPr>
              <a:t>УЧЕБНЫЙ ПРИМЕР · не реальная компания</a:t>
            </a:r>
          </a:p>
        </p:txBody>
      </p:sp>
      <p:sp>
        <p:nvSpPr>
          <p:cNvPr id="3" name="label-1-0-true">
            <a:extLst xmlns:a="http://schemas.openxmlformats.org/drawingml/2006/main">
              <a:ext uri="{FF2B5EF4-FFF2-40B4-BE49-F238E27FC236}">
                <a16:creationId xmlns:a16="http://schemas.microsoft.com/office/drawing/2014/main" id="{62D4815F-D025-4829-A216-E8A06E39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Группа 1</a:t>
            </a:r>
          </a:p>
        </p:txBody>
      </p:sp>
      <p:sp>
        <p:nvSpPr>
          <p:cNvPr id="4" name="field-1-0-true">
            <a:extLst xmlns:a="http://schemas.openxmlformats.org/drawingml/2006/main">
              <a:ext uri="{FF2B5EF4-FFF2-40B4-BE49-F238E27FC236}">
                <a16:creationId xmlns:a16="http://schemas.microsoft.com/office/drawing/2014/main" id="{5734FEDF-4FD1-4F6C-BEEA-081DC0452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Втулки — изготовление по заказу; серийное наличие не заявлено.</a:t>
            </a:r>
          </a:p>
        </p:txBody>
      </p:sp>
      <p:sp>
        <p:nvSpPr>
          <p:cNvPr id="5" name="label-1-1-true">
            <a:extLst xmlns:a="http://schemas.openxmlformats.org/drawingml/2006/main">
              <a:ext uri="{FF2B5EF4-FFF2-40B4-BE49-F238E27FC236}">
                <a16:creationId xmlns:a16="http://schemas.microsoft.com/office/drawing/2014/main" id="{5ECBD246-A661-457C-80CA-62A5E2CF6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Группа 2</a:t>
            </a:r>
          </a:p>
        </p:txBody>
      </p:sp>
      <p:sp>
        <p:nvSpPr>
          <p:cNvPr id="6" name="field-1-1-true">
            <a:extLst xmlns:a="http://schemas.openxmlformats.org/drawingml/2006/main">
              <a:ext uri="{FF2B5EF4-FFF2-40B4-BE49-F238E27FC236}">
                <a16:creationId xmlns:a16="http://schemas.microsoft.com/office/drawing/2014/main" id="{E5F4925B-1D7C-4D31-A84D-37B32304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Проставки — изготовление по документации покупателя.</a:t>
            </a:r>
          </a:p>
        </p:txBody>
      </p:sp>
      <p:sp>
        <p:nvSpPr>
          <p:cNvPr id="7" name="label-1-2-true">
            <a:extLst xmlns:a="http://schemas.openxmlformats.org/drawingml/2006/main">
              <a:ext uri="{FF2B5EF4-FFF2-40B4-BE49-F238E27FC236}">
                <a16:creationId xmlns:a16="http://schemas.microsoft.com/office/drawing/2014/main" id="{810505A0-933A-414C-B181-AE67ECFA7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Подробное описание</a:t>
            </a:r>
          </a:p>
        </p:txBody>
      </p:sp>
      <p:sp>
        <p:nvSpPr>
          <p:cNvPr id="8" name="field-1-2-true">
            <a:extLst xmlns:a="http://schemas.openxmlformats.org/drawingml/2006/main">
              <a:ext uri="{FF2B5EF4-FFF2-40B4-BE49-F238E27FC236}">
                <a16:creationId xmlns:a16="http://schemas.microsoft.com/office/drawing/2014/main" id="{6D56B2AF-A415-4112-8844-310B7A4C8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Реального каталога у учебного предприятия нет. Перед отправкой добавьте свою рабочую ссылку.</a:t>
            </a:r>
          </a:p>
        </p:txBody>
      </p:sp>
      <p:sp>
        <p:nvSpPr>
          <p:cNvPr id="9" name="footer-1-true">
            <a:extLst xmlns:a="http://schemas.openxmlformats.org/drawingml/2006/main">
              <a:ext uri="{FF2B5EF4-FFF2-40B4-BE49-F238E27FC236}">
                <a16:creationId xmlns:a16="http://schemas.microsoft.com/office/drawing/2014/main" id="{2943B696-242C-4B77-A514-42008D953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Удалите учебные слайды перед отправкой. Это не реальные мощности или опыт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2668995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2-true">
            <a:extLst xmlns:a="http://schemas.openxmlformats.org/drawingml/2006/main">
              <a:ext uri="{FF2B5EF4-FFF2-40B4-BE49-F238E27FC236}">
                <a16:creationId xmlns:a16="http://schemas.microsoft.com/office/drawing/2014/main" id="{9FB8D2E5-63D0-422E-99AC-84F3BA92C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3. Маршрут изготовления</a:t>
            </a:r>
          </a:p>
        </p:txBody>
      </p:sp>
      <p:sp>
        <p:nvSpPr>
          <p:cNvPr id="2" name="mode-2-true">
            <a:extLst xmlns:a="http://schemas.openxmlformats.org/drawingml/2006/main">
              <a:ext uri="{FF2B5EF4-FFF2-40B4-BE49-F238E27FC236}">
                <a16:creationId xmlns:a16="http://schemas.microsoft.com/office/drawing/2014/main" id="{3B0677F6-B258-418C-8C7E-5233DCB0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885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88572C"/>
                </a:solidFill>
                <a:latin typeface="Helvetica Neue"/>
                <a:ea typeface="Helvetica Neue"/>
                <a:cs typeface="Helvetica Neue"/>
              </a:rPr>
              <a:t>УЧЕБНЫЙ ПРИМЕР · не реальная компания</a:t>
            </a:r>
          </a:p>
        </p:txBody>
      </p:sp>
      <p:sp>
        <p:nvSpPr>
          <p:cNvPr id="3" name="label-2-0-true">
            <a:extLst xmlns:a="http://schemas.openxmlformats.org/drawingml/2006/main">
              <a:ext uri="{FF2B5EF4-FFF2-40B4-BE49-F238E27FC236}">
                <a16:creationId xmlns:a16="http://schemas.microsoft.com/office/drawing/2014/main" id="{5DCCDFE4-BCDB-4353-966C-94EFFA24F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На своей площадке</a:t>
            </a:r>
          </a:p>
        </p:txBody>
      </p:sp>
      <p:sp>
        <p:nvSpPr>
          <p:cNvPr id="4" name="field-2-0-true">
            <a:extLst xmlns:a="http://schemas.openxmlformats.org/drawingml/2006/main">
              <a:ext uri="{FF2B5EF4-FFF2-40B4-BE49-F238E27FC236}">
                <a16:creationId xmlns:a16="http://schemas.microsoft.com/office/drawing/2014/main" id="{4A374936-3C49-4AE9-A7BA-C7C5A88EE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Токарная обработка и контроль — собственные этапы по условию учебного примера.</a:t>
            </a:r>
          </a:p>
        </p:txBody>
      </p:sp>
      <p:sp>
        <p:nvSpPr>
          <p:cNvPr id="5" name="label-2-1-true">
            <a:extLst xmlns:a="http://schemas.openxmlformats.org/drawingml/2006/main">
              <a:ext uri="{FF2B5EF4-FFF2-40B4-BE49-F238E27FC236}">
                <a16:creationId xmlns:a16="http://schemas.microsoft.com/office/drawing/2014/main" id="{DE738DA1-E8CA-4A04-8B87-B3C44CF56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Внешние этапы</a:t>
            </a:r>
          </a:p>
        </p:txBody>
      </p:sp>
      <p:sp>
        <p:nvSpPr>
          <p:cNvPr id="6" name="field-2-1-true">
            <a:extLst xmlns:a="http://schemas.openxmlformats.org/drawingml/2006/main">
              <a:ext uri="{FF2B5EF4-FFF2-40B4-BE49-F238E27FC236}">
                <a16:creationId xmlns:a16="http://schemas.microsoft.com/office/drawing/2014/main" id="{43405A7A-32DF-4DBC-A17D-3C41B3591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Покрытие рассматривается отдельно; исполнитель и требования требуют согласования.</a:t>
            </a:r>
          </a:p>
        </p:txBody>
      </p:sp>
      <p:sp>
        <p:nvSpPr>
          <p:cNvPr id="7" name="label-2-2-true">
            <a:extLst xmlns:a="http://schemas.openxmlformats.org/drawingml/2006/main">
              <a:ext uri="{FF2B5EF4-FFF2-40B4-BE49-F238E27FC236}">
                <a16:creationId xmlns:a16="http://schemas.microsoft.com/office/drawing/2014/main" id="{B0ECD003-EB53-4DB1-B0BB-951667687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Ответственность и контроль</a:t>
            </a:r>
          </a:p>
        </p:txBody>
      </p:sp>
      <p:sp>
        <p:nvSpPr>
          <p:cNvPr id="8" name="field-2-2-true">
            <a:extLst xmlns:a="http://schemas.openxmlformats.org/drawingml/2006/main">
              <a:ext uri="{FF2B5EF4-FFF2-40B4-BE49-F238E27FC236}">
                <a16:creationId xmlns:a16="http://schemas.microsoft.com/office/drawing/2014/main" id="{3305EB73-BC5F-442F-8E7E-DD834FB0E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Для реального предложения назначьте ответственного и опишите передачу требований. У примера нет действующего производства.</a:t>
            </a:r>
          </a:p>
        </p:txBody>
      </p:sp>
      <p:sp>
        <p:nvSpPr>
          <p:cNvPr id="9" name="footer-2-true">
            <a:extLst xmlns:a="http://schemas.openxmlformats.org/drawingml/2006/main">
              <a:ext uri="{FF2B5EF4-FFF2-40B4-BE49-F238E27FC236}">
                <a16:creationId xmlns:a16="http://schemas.microsoft.com/office/drawing/2014/main" id="{B00236FB-7029-43D6-8496-E0D92F2A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Удалите учебные слайды перед отправкой. Это не реальные мощности или опыт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0353854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3-true">
            <a:extLst xmlns:a="http://schemas.openxmlformats.org/drawingml/2006/main">
              <a:ext uri="{FF2B5EF4-FFF2-40B4-BE49-F238E27FC236}">
                <a16:creationId xmlns:a16="http://schemas.microsoft.com/office/drawing/2014/main" id="{1B92656D-AD20-4F7D-91D5-8C9BBC36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4. Границы принятия заказа</a:t>
            </a:r>
          </a:p>
        </p:txBody>
      </p:sp>
      <p:sp>
        <p:nvSpPr>
          <p:cNvPr id="2" name="mode-3-true">
            <a:extLst xmlns:a="http://schemas.openxmlformats.org/drawingml/2006/main">
              <a:ext uri="{FF2B5EF4-FFF2-40B4-BE49-F238E27FC236}">
                <a16:creationId xmlns:a16="http://schemas.microsoft.com/office/drawing/2014/main" id="{8F344B51-6AE1-47AE-84EF-57A9AF550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885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88572C"/>
                </a:solidFill>
                <a:latin typeface="Helvetica Neue"/>
                <a:ea typeface="Helvetica Neue"/>
                <a:cs typeface="Helvetica Neue"/>
              </a:rPr>
              <a:t>УЧЕБНЫЙ ПРИМЕР · не реальная компания</a:t>
            </a:r>
          </a:p>
        </p:txBody>
      </p:sp>
      <p:sp>
        <p:nvSpPr>
          <p:cNvPr id="3" name="label-3-0-true">
            <a:extLst xmlns:a="http://schemas.openxmlformats.org/drawingml/2006/main">
              <a:ext uri="{FF2B5EF4-FFF2-40B4-BE49-F238E27FC236}">
                <a16:creationId xmlns:a16="http://schemas.microsoft.com/office/drawing/2014/main" id="{D93A74CE-585B-44D8-BE68-41E59494F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Материалы и размеры</a:t>
            </a:r>
          </a:p>
        </p:txBody>
      </p:sp>
      <p:sp>
        <p:nvSpPr>
          <p:cNvPr id="4" name="field-3-0-true">
            <a:extLst xmlns:a="http://schemas.openxmlformats.org/drawingml/2006/main">
              <a:ext uri="{FF2B5EF4-FFF2-40B4-BE49-F238E27FC236}">
                <a16:creationId xmlns:a16="http://schemas.microsoft.com/office/drawing/2014/main" id="{0F3EB89E-091D-4B94-BA53-4F61C474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Параметры конкретной втулки должны быть оценены по чертежу; универсальный диапазон не заявлен.</a:t>
            </a:r>
          </a:p>
        </p:txBody>
      </p:sp>
      <p:sp>
        <p:nvSpPr>
          <p:cNvPr id="5" name="label-3-1-true">
            <a:extLst xmlns:a="http://schemas.openxmlformats.org/drawingml/2006/main">
              <a:ext uri="{FF2B5EF4-FFF2-40B4-BE49-F238E27FC236}">
                <a16:creationId xmlns:a16="http://schemas.microsoft.com/office/drawing/2014/main" id="{4477FD9C-565B-4D12-BB13-FF922B404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Что не предлагаем</a:t>
            </a:r>
          </a:p>
        </p:txBody>
      </p:sp>
      <p:sp>
        <p:nvSpPr>
          <p:cNvPr id="6" name="field-3-1-true">
            <a:extLst xmlns:a="http://schemas.openxmlformats.org/drawingml/2006/main">
              <a:ext uri="{FF2B5EF4-FFF2-40B4-BE49-F238E27FC236}">
                <a16:creationId xmlns:a16="http://schemas.microsoft.com/office/drawing/2014/main" id="{B188C5FD-9DB6-4628-B31D-72DC35A1B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Шлифование в учебном предложении не предусмотрено.</a:t>
            </a:r>
          </a:p>
        </p:txBody>
      </p:sp>
      <p:sp>
        <p:nvSpPr>
          <p:cNvPr id="7" name="label-3-2-true">
            <a:extLst xmlns:a="http://schemas.openxmlformats.org/drawingml/2006/main">
              <a:ext uri="{FF2B5EF4-FFF2-40B4-BE49-F238E27FC236}">
                <a16:creationId xmlns:a16="http://schemas.microsoft.com/office/drawing/2014/main" id="{46BDF685-E6D7-4E34-9CEB-AD8887305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Что определяется после оценки</a:t>
            </a:r>
          </a:p>
        </p:txBody>
      </p:sp>
      <p:sp>
        <p:nvSpPr>
          <p:cNvPr id="8" name="field-3-2-true">
            <a:extLst xmlns:a="http://schemas.openxmlformats.org/drawingml/2006/main">
              <a:ext uri="{FF2B5EF4-FFF2-40B4-BE49-F238E27FC236}">
                <a16:creationId xmlns:a16="http://schemas.microsoft.com/office/drawing/2014/main" id="{F3E28348-FBA2-400E-A9CC-2825D46E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Материал, размер, партия и срок — после рассмотрения исходных данных. Числа из чужого предприятия не переносим.</a:t>
            </a:r>
          </a:p>
        </p:txBody>
      </p:sp>
      <p:sp>
        <p:nvSpPr>
          <p:cNvPr id="9" name="footer-3-true">
            <a:extLst xmlns:a="http://schemas.openxmlformats.org/drawingml/2006/main">
              <a:ext uri="{FF2B5EF4-FFF2-40B4-BE49-F238E27FC236}">
                <a16:creationId xmlns:a16="http://schemas.microsoft.com/office/drawing/2014/main" id="{28A11490-F1FC-490D-AE15-753F9D8B8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Удалите учебные слайды перед отправкой. Это не реальные мощности или опыт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1703378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4-true">
            <a:extLst xmlns:a="http://schemas.openxmlformats.org/drawingml/2006/main">
              <a:ext uri="{FF2B5EF4-FFF2-40B4-BE49-F238E27FC236}">
                <a16:creationId xmlns:a16="http://schemas.microsoft.com/office/drawing/2014/main" id="{EE50112B-F8B7-4E6A-AECD-92EB8A524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5. Подтверждения заявлений</a:t>
            </a:r>
          </a:p>
        </p:txBody>
      </p:sp>
      <p:sp>
        <p:nvSpPr>
          <p:cNvPr id="2" name="mode-4-true">
            <a:extLst xmlns:a="http://schemas.openxmlformats.org/drawingml/2006/main">
              <a:ext uri="{FF2B5EF4-FFF2-40B4-BE49-F238E27FC236}">
                <a16:creationId xmlns:a16="http://schemas.microsoft.com/office/drawing/2014/main" id="{24E581EF-F0B8-4C2F-8543-4DBD4CC28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885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88572C"/>
                </a:solidFill>
                <a:latin typeface="Helvetica Neue"/>
                <a:ea typeface="Helvetica Neue"/>
                <a:cs typeface="Helvetica Neue"/>
              </a:rPr>
              <a:t>УЧЕБНЫЙ ПРИМЕР · не реальная компания</a:t>
            </a:r>
          </a:p>
        </p:txBody>
      </p:sp>
      <p:sp>
        <p:nvSpPr>
          <p:cNvPr id="3" name="label-4-0-true">
            <a:extLst xmlns:a="http://schemas.openxmlformats.org/drawingml/2006/main">
              <a:ext uri="{FF2B5EF4-FFF2-40B4-BE49-F238E27FC236}">
                <a16:creationId xmlns:a16="http://schemas.microsoft.com/office/drawing/2014/main" id="{17E21E47-E576-48DD-B913-D2B0CAB25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Процесс и продукция</a:t>
            </a:r>
          </a:p>
        </p:txBody>
      </p:sp>
      <p:sp>
        <p:nvSpPr>
          <p:cNvPr id="4" name="field-4-0-true">
            <a:extLst xmlns:a="http://schemas.openxmlformats.org/drawingml/2006/main">
              <a:ext uri="{FF2B5EF4-FFF2-40B4-BE49-F238E27FC236}">
                <a16:creationId xmlns:a16="http://schemas.microsoft.com/office/drawing/2014/main" id="{850BDD0D-9951-4C7D-AAF0-68A2BC47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Предполагается схема процесса. Реальный документ в учебный пример не вложен.</a:t>
            </a:r>
          </a:p>
        </p:txBody>
      </p:sp>
      <p:sp>
        <p:nvSpPr>
          <p:cNvPr id="5" name="label-4-1-true">
            <a:extLst xmlns:a="http://schemas.openxmlformats.org/drawingml/2006/main">
              <a:ext uri="{FF2B5EF4-FFF2-40B4-BE49-F238E27FC236}">
                <a16:creationId xmlns:a16="http://schemas.microsoft.com/office/drawing/2014/main" id="{0B672861-737F-474F-9BAC-616410A20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Контроль и документы</a:t>
            </a:r>
          </a:p>
        </p:txBody>
      </p:sp>
      <p:sp>
        <p:nvSpPr>
          <p:cNvPr id="6" name="field-4-1-true">
            <a:extLst xmlns:a="http://schemas.openxmlformats.org/drawingml/2006/main">
              <a:ext uri="{FF2B5EF4-FFF2-40B4-BE49-F238E27FC236}">
                <a16:creationId xmlns:a16="http://schemas.microsoft.com/office/drawing/2014/main" id="{7D96DFE6-8FB9-4508-9627-17FAEF691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Предполагается образец контрольного листа. Это план содержания, не доказательство качества.</a:t>
            </a:r>
          </a:p>
        </p:txBody>
      </p:sp>
      <p:sp>
        <p:nvSpPr>
          <p:cNvPr id="7" name="label-4-2-true">
            <a:extLst xmlns:a="http://schemas.openxmlformats.org/drawingml/2006/main">
              <a:ext uri="{FF2B5EF4-FFF2-40B4-BE49-F238E27FC236}">
                <a16:creationId xmlns:a16="http://schemas.microsoft.com/office/drawing/2014/main" id="{606903FC-30BD-4DCA-83C2-FD7B31B3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Доступ и пробелы</a:t>
            </a:r>
          </a:p>
        </p:txBody>
      </p:sp>
      <p:sp>
        <p:nvSpPr>
          <p:cNvPr id="8" name="field-4-2-true">
            <a:extLst xmlns:a="http://schemas.openxmlformats.org/drawingml/2006/main">
              <a:ext uri="{FF2B5EF4-FFF2-40B4-BE49-F238E27FC236}">
                <a16:creationId xmlns:a16="http://schemas.microsoft.com/office/drawing/2014/main" id="{B4861C07-B762-4205-AA55-1FE4C51B0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У учебного предприятия нет реальных сертификатов, испытаний и клиентов. В свою презентацию включайте только проверенные материалы.</a:t>
            </a:r>
          </a:p>
        </p:txBody>
      </p:sp>
      <p:sp>
        <p:nvSpPr>
          <p:cNvPr id="9" name="footer-4-true">
            <a:extLst xmlns:a="http://schemas.openxmlformats.org/drawingml/2006/main">
              <a:ext uri="{FF2B5EF4-FFF2-40B4-BE49-F238E27FC236}">
                <a16:creationId xmlns:a16="http://schemas.microsoft.com/office/drawing/2014/main" id="{62CEE928-570B-4813-A9F9-AD39C170D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Удалите учебные слайды перед отправкой. Это не реальные мощности или опыт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69388483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5-true">
            <a:extLst xmlns:a="http://schemas.openxmlformats.org/drawingml/2006/main">
              <a:ext uri="{FF2B5EF4-FFF2-40B4-BE49-F238E27FC236}">
                <a16:creationId xmlns:a16="http://schemas.microsoft.com/office/drawing/2014/main" id="{A415E70C-D4A0-4CF8-9044-8535CAF64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6. Первый запрос покупателя</a:t>
            </a:r>
          </a:p>
        </p:txBody>
      </p:sp>
      <p:sp>
        <p:nvSpPr>
          <p:cNvPr id="2" name="mode-5-true">
            <a:extLst xmlns:a="http://schemas.openxmlformats.org/drawingml/2006/main">
              <a:ext uri="{FF2B5EF4-FFF2-40B4-BE49-F238E27FC236}">
                <a16:creationId xmlns:a16="http://schemas.microsoft.com/office/drawing/2014/main" id="{AE345D23-ADD6-4718-ADD6-43089A102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0972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88572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88572C"/>
                </a:solidFill>
                <a:latin typeface="Helvetica Neue"/>
                <a:ea typeface="Helvetica Neue"/>
                <a:cs typeface="Helvetica Neue"/>
              </a:rPr>
              <a:t>УЧЕБНЫЙ ПРИМЕР · не реальная компания</a:t>
            </a:r>
          </a:p>
        </p:txBody>
      </p:sp>
      <p:sp>
        <p:nvSpPr>
          <p:cNvPr id="3" name="label-5-0-true">
            <a:extLst xmlns:a="http://schemas.openxmlformats.org/drawingml/2006/main">
              <a:ext uri="{FF2B5EF4-FFF2-40B4-BE49-F238E27FC236}">
                <a16:creationId xmlns:a16="http://schemas.microsoft.com/office/drawing/2014/main" id="{F5A82EEB-72F0-4FB6-914C-343F469BE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Исходные данные</a:t>
            </a:r>
          </a:p>
        </p:txBody>
      </p:sp>
      <p:sp>
        <p:nvSpPr>
          <p:cNvPr id="4" name="field-5-0-true">
            <a:extLst xmlns:a="http://schemas.openxmlformats.org/drawingml/2006/main">
              <a:ext uri="{FF2B5EF4-FFF2-40B4-BE49-F238E27FC236}">
                <a16:creationId xmlns:a16="http://schemas.microsoft.com/office/drawing/2014/main" id="{452E2D78-7A81-4994-8D89-15CFD1BC2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Чертеж с редакцией, материал, количество, требования к приемке, дата потребности и место поставки.</a:t>
            </a:r>
          </a:p>
        </p:txBody>
      </p:sp>
      <p:sp>
        <p:nvSpPr>
          <p:cNvPr id="5" name="label-5-1-true">
            <a:extLst xmlns:a="http://schemas.openxmlformats.org/drawingml/2006/main">
              <a:ext uri="{FF2B5EF4-FFF2-40B4-BE49-F238E27FC236}">
                <a16:creationId xmlns:a16="http://schemas.microsoft.com/office/drawing/2014/main" id="{40F0B27F-26F8-4F52-B6B9-EEA79FD76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Рабочий контакт</a:t>
            </a:r>
          </a:p>
        </p:txBody>
      </p:sp>
      <p:sp>
        <p:nvSpPr>
          <p:cNvPr id="6" name="field-5-1-true">
            <a:extLst xmlns:a="http://schemas.openxmlformats.org/drawingml/2006/main">
              <a:ext uri="{FF2B5EF4-FFF2-40B4-BE49-F238E27FC236}">
                <a16:creationId xmlns:a16="http://schemas.microsoft.com/office/drawing/2014/main" id="{AAF2028C-0E49-43E8-BA72-CA2A7D772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[Заменить реальным контактом своего предприятия]. Учебный пример не содержит рабочей почты.</a:t>
            </a:r>
          </a:p>
        </p:txBody>
      </p:sp>
      <p:sp>
        <p:nvSpPr>
          <p:cNvPr id="7" name="label-5-2-true">
            <a:extLst xmlns:a="http://schemas.openxmlformats.org/drawingml/2006/main">
              <a:ext uri="{FF2B5EF4-FFF2-40B4-BE49-F238E27FC236}">
                <a16:creationId xmlns:a16="http://schemas.microsoft.com/office/drawing/2014/main" id="{0FCA8AAD-6FBA-46DA-ABA1-7885B83EF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 b="1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Следующий ответ</a:t>
            </a:r>
          </a:p>
        </p:txBody>
      </p:sp>
      <p:sp>
        <p:nvSpPr>
          <p:cNvPr id="8" name="field-5-2-true">
            <a:extLst xmlns:a="http://schemas.openxmlformats.org/drawingml/2006/main">
              <a:ext uri="{FF2B5EF4-FFF2-40B4-BE49-F238E27FC236}">
                <a16:creationId xmlns:a16="http://schemas.microsoft.com/office/drawing/2014/main" id="{C0415DAF-6608-457F-B32D-FC65AA09D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1097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00">
                <a:solidFill>
                  <a:srgbClr val="203B4B"/>
                </a:solidFill>
                <a:latin typeface="Helvetica Neue"/>
                <a:ea typeface="Helvetica Neue"/>
                <a:cs typeface="Helvetica Neue"/>
              </a:rPr>
              <a:t>Предварительная оценка возможности и список уточнений. Срок расчета пока не обещан.</a:t>
            </a:r>
          </a:p>
        </p:txBody>
      </p:sp>
      <p:sp>
        <p:nvSpPr>
          <p:cNvPr id="9" name="footer-5-true">
            <a:extLst xmlns:a="http://schemas.openxmlformats.org/drawingml/2006/main">
              <a:ext uri="{FF2B5EF4-FFF2-40B4-BE49-F238E27FC236}">
                <a16:creationId xmlns:a16="http://schemas.microsoft.com/office/drawing/2014/main" id="{ADEA9CA7-029A-45D4-9726-D053BA694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00">
                <a:solidFill>
                  <a:srgbClr val="526370"/>
                </a:solidFill>
                <a:latin typeface="Helvetica Neue"/>
                <a:ea typeface="Helvetica Neue"/>
                <a:cs typeface="Helvetica Neue"/>
              </a:rPr>
              <a:t>Удалите учебные слайды перед отправкой. Это не реальные мощности или опыт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5295368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2026-09-30T18:25:16.6530000Z</dcterms:created>
  <dcterms:modified xsi:type="dcterms:W3CDTF">2026-09-30T18:25:16.6530000Z</dcterms:modified>
</coreProperties>
</file>